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E5D4D0F-A88D-442D-A5DB-9BECDA1E674A}">
  <a:tblStyle styleId="{1E5D4D0F-A88D-442D-A5DB-9BECDA1E67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5.xml"/><Relationship Id="rId33" Type="http://schemas.openxmlformats.org/officeDocument/2006/relationships/font" Target="fonts/Lato-regular.fntdata"/><Relationship Id="rId10" Type="http://schemas.openxmlformats.org/officeDocument/2006/relationships/slide" Target="slides/slide4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7.xml"/><Relationship Id="rId35" Type="http://schemas.openxmlformats.org/officeDocument/2006/relationships/font" Target="fonts/Lato-italic.fntdata"/><Relationship Id="rId12" Type="http://schemas.openxmlformats.org/officeDocument/2006/relationships/slide" Target="slides/slide6.xml"/><Relationship Id="rId34" Type="http://schemas.openxmlformats.org/officeDocument/2006/relationships/font" Target="fonts/Lato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Lat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182da849a1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182da849a1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182da849a1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182da849a1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182da849a1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182da849a1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calculations are with batteries in series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2e74ba2c4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2e74ba2c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 terrible conditions: cloudy 21 panels produce 33.3 kWh, 23 panels produce 36.4 kWh, 24 panels produce 38.0 kWh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14352+33120=47472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13104+30240=43344  }  2 peak sun hours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14976+34560=49536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21888+17784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and a half days at full power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2e74ba2c4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2e74ba2c4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182da849a1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182da849a1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1ea23507b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1ea23507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3a618905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3a618905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182da849a1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182da849a1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32e334f82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32e334f82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182da849a1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182da849a1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3a709d9fa6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3a709d9fa6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3a709d9fa6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3a709d9fa6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3a709d9fa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3a709d9fa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182da849a1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182da849a1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2d5639ee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2d5639ee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3a709d9fa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3a709d9fa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3a709d9fa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3a709d9fa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3a709d9fa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3a709d9fa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3a709d9fa6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3a709d9fa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2e86a715b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2e86a715b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6.jpg"/><Relationship Id="rId5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ME 476C Final Presentation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 Renewable Energy Project</a:t>
            </a:r>
            <a:endParaRPr/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/>
              <a:t>Michael Horn, Garrett Cornelius, Nicholis Santana &amp; Issac Granados</a:t>
            </a:r>
            <a:endParaRPr sz="6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</a:t>
            </a:r>
            <a:r>
              <a:rPr lang="en"/>
              <a:t> Description </a:t>
            </a:r>
            <a:endParaRPr/>
          </a:p>
        </p:txBody>
      </p:sp>
      <p:sp>
        <p:nvSpPr>
          <p:cNvPr id="165" name="Google Shape;165;p22"/>
          <p:cNvSpPr txBox="1"/>
          <p:nvPr>
            <p:ph idx="4294967295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Current System Design </a:t>
            </a:r>
            <a:endParaRPr/>
          </a:p>
        </p:txBody>
      </p:sp>
      <p:pic>
        <p:nvPicPr>
          <p:cNvPr id="166" name="Google Shape;166;p22"/>
          <p:cNvPicPr preferRelativeResize="0"/>
          <p:nvPr/>
        </p:nvPicPr>
        <p:blipFill rotWithShape="1">
          <a:blip r:embed="rId3">
            <a:alphaModFix/>
          </a:blip>
          <a:srcRect b="5536" l="5005" r="5444" t="4583"/>
          <a:stretch/>
        </p:blipFill>
        <p:spPr>
          <a:xfrm>
            <a:off x="409712" y="1128238"/>
            <a:ext cx="4303775" cy="28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9076" y="410000"/>
            <a:ext cx="3532050" cy="392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4912250" y="4333650"/>
            <a:ext cx="378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12: Hybrid Solar Diagram Detail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Reference: Outback Radian Series Manual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505538" y="4048875"/>
            <a:ext cx="411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11: Basic Hybrid Solar Electrical Diagram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0" y="4449075"/>
            <a:ext cx="261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Michael Horn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Requirements</a:t>
            </a:r>
            <a:endParaRPr/>
          </a:p>
        </p:txBody>
      </p:sp>
      <p:sp>
        <p:nvSpPr>
          <p:cNvPr id="176" name="Google Shape;176;p23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	Safe to operate - 5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	Cost Efficient - 3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	Large Storage System - 4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	Solar Generation Heavy - 5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	Reliable/Adaptable Design - 4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Design 2</a:t>
            </a:r>
            <a:endParaRPr b="1" sz="1700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Panel Type: Trina Tallmax TSM-DE15V</a:t>
            </a:r>
            <a:endParaRPr sz="1600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Cost, Efficiency</a:t>
            </a:r>
            <a:endParaRPr sz="1300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Battery System: Kong Elite</a:t>
            </a:r>
            <a:endParaRPr sz="1600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Cost, Expectation</a:t>
            </a:r>
            <a:endParaRPr sz="1300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Tilt Angle: Fixed</a:t>
            </a:r>
            <a:endParaRPr sz="1600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Cost, Durability</a:t>
            </a:r>
            <a:endParaRPr sz="1300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29925"/>
            <a:ext cx="4629150" cy="200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/>
        </p:nvSpPr>
        <p:spPr>
          <a:xfrm>
            <a:off x="7159675" y="4450800"/>
            <a:ext cx="261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Issac Granados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/>
          <p:nvPr>
            <p:ph type="title"/>
          </p:nvPr>
        </p:nvSpPr>
        <p:spPr>
          <a:xfrm>
            <a:off x="311700" y="2470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System</a:t>
            </a:r>
            <a:endParaRPr/>
          </a:p>
        </p:txBody>
      </p:sp>
      <p:sp>
        <p:nvSpPr>
          <p:cNvPr id="185" name="Google Shape;185;p24"/>
          <p:cNvSpPr txBox="1"/>
          <p:nvPr>
            <p:ph idx="1" type="body"/>
          </p:nvPr>
        </p:nvSpPr>
        <p:spPr>
          <a:xfrm>
            <a:off x="311700" y="1002700"/>
            <a:ext cx="3505500" cy="37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Assumptions: </a:t>
            </a:r>
            <a:endParaRPr sz="1400"/>
          </a:p>
          <a:p>
            <a:pPr indent="-3175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Customer Usage: 42 kWh/day</a:t>
            </a:r>
            <a:endParaRPr sz="14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Recommendation: 28.8kWh/day</a:t>
            </a:r>
            <a:endParaRPr sz="1400"/>
          </a:p>
          <a:p>
            <a:pPr indent="-3175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2 batteries</a:t>
            </a:r>
            <a:endParaRPr sz="1400"/>
          </a:p>
          <a:p>
            <a:pPr indent="-3175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2-3 day lifespan</a:t>
            </a:r>
            <a:endParaRPr sz="14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Minimum: 14.4kWh/day</a:t>
            </a:r>
            <a:endParaRPr sz="1400"/>
          </a:p>
          <a:p>
            <a:pPr indent="-3175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1 batteries</a:t>
            </a:r>
            <a:endParaRPr sz="1400"/>
          </a:p>
          <a:p>
            <a:pPr indent="-3175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1 day lifespan</a:t>
            </a:r>
            <a:endParaRPr sz="14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Maximum: 43.2kWh/day</a:t>
            </a:r>
            <a:endParaRPr sz="1400"/>
          </a:p>
          <a:p>
            <a:pPr indent="-3175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3 batteries</a:t>
            </a:r>
            <a:endParaRPr sz="1400"/>
          </a:p>
          <a:p>
            <a:pPr indent="-3175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3 day lifespan</a:t>
            </a:r>
            <a:endParaRPr sz="1400"/>
          </a:p>
        </p:txBody>
      </p:sp>
      <p:pic>
        <p:nvPicPr>
          <p:cNvPr id="186" name="Google Shape;1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7325" y="152400"/>
            <a:ext cx="483870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 txBox="1"/>
          <p:nvPr/>
        </p:nvSpPr>
        <p:spPr>
          <a:xfrm>
            <a:off x="4312475" y="4443975"/>
            <a:ext cx="350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13: Kong Elite - 48V, 300Ah, 15kWh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>
            <a:off x="7817975" y="4443975"/>
            <a:ext cx="261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Issac Granados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Generation</a:t>
            </a:r>
            <a:endParaRPr/>
          </a:p>
        </p:txBody>
      </p:sp>
      <p:sp>
        <p:nvSpPr>
          <p:cNvPr id="194" name="Google Shape;194;p25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Assumptions:</a:t>
            </a:r>
            <a:endParaRPr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Average 65% </a:t>
            </a:r>
            <a:r>
              <a:rPr lang="en"/>
              <a:t>efficiency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11:30-2:30 peak sun hours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Average 30% efficiency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6:30-11:30 and 2:30-5:30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Calculations:</a:t>
            </a:r>
            <a:endParaRPr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480W*.65*3 hours*19 panels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480W*.3*8 hours*19 panels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50 kWh being generated daily will exceed the monthly need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5"/>
          <p:cNvSpPr txBox="1"/>
          <p:nvPr/>
        </p:nvSpPr>
        <p:spPr>
          <a:xfrm>
            <a:off x="5004625" y="4682150"/>
            <a:ext cx="36210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Figure 14: </a:t>
            </a:r>
            <a:r>
              <a:rPr lang="en" sz="16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Trina Tallmax TSM-DE15V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6" name="Google Shape;1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238" y="383863"/>
            <a:ext cx="4375774" cy="437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5"/>
          <p:cNvSpPr txBox="1"/>
          <p:nvPr/>
        </p:nvSpPr>
        <p:spPr>
          <a:xfrm>
            <a:off x="3119700" y="1676775"/>
            <a:ext cx="2106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Recommended: 48 kWh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23 Panels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Minimum: 39.7 kWh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19 Panels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Maximum: 50 kWh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24 Panels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25"/>
          <p:cNvSpPr txBox="1"/>
          <p:nvPr/>
        </p:nvSpPr>
        <p:spPr>
          <a:xfrm>
            <a:off x="74350" y="4395650"/>
            <a:ext cx="261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Issac Granados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Inverter (Manual)</a:t>
            </a:r>
            <a:endParaRPr/>
          </a:p>
        </p:txBody>
      </p:sp>
      <p:sp>
        <p:nvSpPr>
          <p:cNvPr id="204" name="Google Shape;204;p26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 and Max</a:t>
            </a:r>
            <a:endParaRPr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Minimum of 100 Amps to start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Voltage needs to be in the range of 12.2 to 59.7 volts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Additional Features</a:t>
            </a:r>
            <a:endParaRPr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Multiple modes based on the solar generation (snooze, active, slave, etc.)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Automatically switches between solar power bank to grid tied electricity</a:t>
            </a:r>
            <a:endParaRPr/>
          </a:p>
        </p:txBody>
      </p:sp>
      <p:pic>
        <p:nvPicPr>
          <p:cNvPr id="205" name="Google Shape;2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7125" y="174875"/>
            <a:ext cx="3062949" cy="408394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6"/>
          <p:cNvSpPr txBox="1"/>
          <p:nvPr/>
        </p:nvSpPr>
        <p:spPr>
          <a:xfrm>
            <a:off x="5045350" y="4410300"/>
            <a:ext cx="274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15: Outback Radian 4048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26"/>
          <p:cNvSpPr txBox="1"/>
          <p:nvPr/>
        </p:nvSpPr>
        <p:spPr>
          <a:xfrm>
            <a:off x="0" y="4518175"/>
            <a:ext cx="261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Issac Granados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/>
          <p:nvPr>
            <p:ph idx="4294967295" type="title"/>
          </p:nvPr>
        </p:nvSpPr>
        <p:spPr>
          <a:xfrm>
            <a:off x="1165200" y="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Bill of Materials</a:t>
            </a:r>
            <a:endParaRPr/>
          </a:p>
        </p:txBody>
      </p:sp>
      <p:pic>
        <p:nvPicPr>
          <p:cNvPr id="213" name="Google Shape;2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5950" y="509038"/>
            <a:ext cx="5052101" cy="412542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7"/>
          <p:cNvSpPr txBox="1"/>
          <p:nvPr/>
        </p:nvSpPr>
        <p:spPr>
          <a:xfrm>
            <a:off x="3120150" y="4582175"/>
            <a:ext cx="378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Figure 16: Final Design BOM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27"/>
          <p:cNvSpPr txBox="1"/>
          <p:nvPr/>
        </p:nvSpPr>
        <p:spPr>
          <a:xfrm>
            <a:off x="7308000" y="4435925"/>
            <a:ext cx="261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Issac Granados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Validation</a:t>
            </a:r>
            <a:endParaRPr/>
          </a:p>
        </p:txBody>
      </p:sp>
      <p:sp>
        <p:nvSpPr>
          <p:cNvPr id="221" name="Google Shape;221;p28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Individual Analysis will highlight flaws and validate proposed solutions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Structural </a:t>
            </a:r>
            <a:r>
              <a:rPr lang="en"/>
              <a:t>Analysis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Analyzing the structural stability of ground mounted panels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Energy Optimization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Determining modes of optimization for maximum efficiency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Energy Storage </a:t>
            </a:r>
            <a:r>
              <a:rPr lang="en"/>
              <a:t>Analysis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Analyzing expected energy storage considerations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Energy Production and </a:t>
            </a:r>
            <a:r>
              <a:rPr lang="en"/>
              <a:t>Consumption</a:t>
            </a:r>
            <a:r>
              <a:rPr lang="en"/>
              <a:t> Analysis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Analyzing expected loads with respect to energy generation </a:t>
            </a:r>
            <a:endParaRPr/>
          </a:p>
        </p:txBody>
      </p:sp>
      <p:sp>
        <p:nvSpPr>
          <p:cNvPr id="222" name="Google Shape;222;p28"/>
          <p:cNvSpPr txBox="1"/>
          <p:nvPr/>
        </p:nvSpPr>
        <p:spPr>
          <a:xfrm>
            <a:off x="6909275" y="4184825"/>
            <a:ext cx="261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Issac Granados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9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815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9"/>
          <p:cNvSpPr txBox="1"/>
          <p:nvPr/>
        </p:nvSpPr>
        <p:spPr>
          <a:xfrm>
            <a:off x="7232350" y="4563900"/>
            <a:ext cx="1842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Nicholis Santana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Validation </a:t>
            </a:r>
            <a:endParaRPr/>
          </a:p>
        </p:txBody>
      </p:sp>
      <p:sp>
        <p:nvSpPr>
          <p:cNvPr id="236" name="Google Shape;236;p30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Planned Testing Procedures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House Construction planned completion before 486C start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Measure exact </a:t>
            </a:r>
            <a:r>
              <a:rPr lang="en"/>
              <a:t>electrical</a:t>
            </a:r>
            <a:r>
              <a:rPr lang="en"/>
              <a:t> usage and generation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Large scale meter to measure values over a period of weeks.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Compare Energy Model Results with Actual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0"/>
          <p:cNvSpPr txBox="1"/>
          <p:nvPr/>
        </p:nvSpPr>
        <p:spPr>
          <a:xfrm>
            <a:off x="7146650" y="4201925"/>
            <a:ext cx="261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Nicholis Santana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1"/>
          <p:cNvSpPr txBox="1"/>
          <p:nvPr>
            <p:ph type="title"/>
          </p:nvPr>
        </p:nvSpPr>
        <p:spPr>
          <a:xfrm>
            <a:off x="210625" y="1067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 </a:t>
            </a:r>
            <a:endParaRPr/>
          </a:p>
        </p:txBody>
      </p:sp>
      <p:sp>
        <p:nvSpPr>
          <p:cNvPr id="243" name="Google Shape;243;p3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4575"/>
            <a:ext cx="9144003" cy="401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/>
          <p:cNvSpPr txBox="1"/>
          <p:nvPr/>
        </p:nvSpPr>
        <p:spPr>
          <a:xfrm>
            <a:off x="6464425" y="4450800"/>
            <a:ext cx="261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Nicholis Santana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 </a:t>
            </a:r>
            <a:endParaRPr/>
          </a:p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311700" y="926875"/>
            <a:ext cx="8520600" cy="36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Background:</a:t>
            </a:r>
            <a:endParaRPr b="1"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Private party off grid cabin to be constructed by Winiecki family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Construction plans are already in place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Site location established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APS power will be connected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Hybrid Solar System 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</a:pPr>
            <a:r>
              <a:rPr b="1"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Project Goals: </a:t>
            </a:r>
            <a:endParaRPr b="1"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Analyze solar photovoltaic systems for off grid application 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Model estimated energy load / consumption of the Winiecki off grid cabin 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Test energy demands of cabin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Optimize solar system for maximum efficiency 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568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100000"/>
              <a:buFont typeface="Lato"/>
              <a:buChar char="●"/>
            </a:pPr>
            <a:r>
              <a:rPr lang="en" sz="2409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Implement and install selected solar design</a:t>
            </a:r>
            <a:endParaRPr sz="2409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22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7157075" y="4018650"/>
            <a:ext cx="279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Michael Horn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04/26/23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Moving Forward</a:t>
            </a:r>
            <a:endParaRPr/>
          </a:p>
        </p:txBody>
      </p:sp>
      <p:sp>
        <p:nvSpPr>
          <p:cNvPr id="251" name="Google Shape;251;p32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House construction still planned for this summer, Site Visits </a:t>
            </a:r>
            <a:r>
              <a:rPr lang="en"/>
              <a:t>Recommended</a:t>
            </a:r>
            <a:r>
              <a:rPr lang="en"/>
              <a:t> 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Ongoing</a:t>
            </a:r>
            <a:r>
              <a:rPr lang="en"/>
              <a:t> Energy Model Updates and PV system simulations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Continuing efforts with REL to gain comfort with PV system programming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Preparation for 486C deliverables shown in “look-ahead”</a:t>
            </a:r>
            <a:endParaRPr/>
          </a:p>
        </p:txBody>
      </p:sp>
      <p:sp>
        <p:nvSpPr>
          <p:cNvPr id="252" name="Google Shape;252;p32"/>
          <p:cNvSpPr txBox="1"/>
          <p:nvPr/>
        </p:nvSpPr>
        <p:spPr>
          <a:xfrm>
            <a:off x="7178500" y="4125100"/>
            <a:ext cx="261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Nicholis Santana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7" name="Google Shape;257;p33"/>
          <p:cNvGraphicFramePr/>
          <p:nvPr/>
        </p:nvGraphicFramePr>
        <p:xfrm>
          <a:off x="236875" y="5975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{1E5D4D0F-A88D-442D-A5DB-9BECDA1E674A}</a:tableStyleId>
              </a:tblPr>
              <a:tblGrid>
                <a:gridCol w="4335125"/>
                <a:gridCol w="4335125"/>
              </a:tblGrid>
              <a:tr h="35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Major Tasks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Obligated Members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1711525">
                <a:tc>
                  <a:txBody>
                    <a:bodyPr/>
                    <a:lstStyle/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Roboto"/>
                        <a:buChar char="-"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PV System Construction (after construction)</a:t>
                      </a:r>
                      <a:endParaRPr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Testing Plan (9/23)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Operation/Assembly Manual </a:t>
                      </a:r>
                      <a:r>
                        <a:rPr lang="en" sz="17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(11/23)</a:t>
                      </a:r>
                      <a:endParaRPr sz="17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Final CAD Packet (12/23)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Final Report (12/23)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Whole-Team 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Issac (Test Lead)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Michael H and Nicholis S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Garrett (CAD Lead) 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Whole Team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35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Minor Tasks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Obligated Members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1831875">
                <a:tc>
                  <a:txBody>
                    <a:bodyPr/>
                    <a:lstStyle/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Project Management 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Self Learning/Individual Analysis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Website Checks #1 and #2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Poster Design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Presentations 1 - 5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Client Handoff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Michael H (PM)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Whole Team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Garrett C (CAD Lead)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Nicholis S (LM)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Whole Team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429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Roboto"/>
                        <a:buChar char="-"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Whole Team </a:t>
                      </a:r>
                      <a:endParaRPr sz="18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58" name="Google Shape;258;p33"/>
          <p:cNvSpPr txBox="1"/>
          <p:nvPr>
            <p:ph idx="4294967295" type="title"/>
          </p:nvPr>
        </p:nvSpPr>
        <p:spPr>
          <a:xfrm>
            <a:off x="311700" y="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486C Task Look-Ahead</a:t>
            </a:r>
            <a:endParaRPr/>
          </a:p>
        </p:txBody>
      </p:sp>
      <p:sp>
        <p:nvSpPr>
          <p:cNvPr id="259" name="Google Shape;259;p33"/>
          <p:cNvSpPr txBox="1"/>
          <p:nvPr/>
        </p:nvSpPr>
        <p:spPr>
          <a:xfrm>
            <a:off x="7365125" y="4422175"/>
            <a:ext cx="1542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Garrett Cornelius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265" name="Google Shape;265;p3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https://s3.amazonaws.com/zcom-media/sites/a0i0h00000KyCXiAAN/media/mediamanager/OutBack_Radian_4048A_8048A_Inverter_manual.pdf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311700" y="2944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</a:t>
            </a:r>
            <a:endParaRPr/>
          </a:p>
        </p:txBody>
      </p:sp>
      <p:sp>
        <p:nvSpPr>
          <p:cNvPr id="99" name="Google Shape;99;p15"/>
          <p:cNvSpPr txBox="1"/>
          <p:nvPr>
            <p:ph idx="1" type="body"/>
          </p:nvPr>
        </p:nvSpPr>
        <p:spPr>
          <a:xfrm>
            <a:off x="311700" y="902250"/>
            <a:ext cx="8520600" cy="39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Renewable Energy Lab Solar Panel Testing</a:t>
            </a:r>
            <a:endParaRPr sz="2300"/>
          </a:p>
          <a:p>
            <a:pPr indent="-3492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Old array deconstructed</a:t>
            </a:r>
            <a:endParaRPr sz="1900"/>
          </a:p>
          <a:p>
            <a:pPr indent="-3492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New solar panels installed, wired, and tested successfully</a:t>
            </a:r>
            <a:endParaRPr sz="1900"/>
          </a:p>
          <a:p>
            <a:pPr indent="-3492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Inverter is </a:t>
            </a:r>
            <a:r>
              <a:rPr lang="en" sz="1900"/>
              <a:t>receiving</a:t>
            </a:r>
            <a:r>
              <a:rPr lang="en" sz="1900"/>
              <a:t> enough power to test </a:t>
            </a:r>
            <a:r>
              <a:rPr lang="en" sz="1900"/>
              <a:t>functionality</a:t>
            </a:r>
            <a:endParaRPr sz="19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7465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GridZero Application</a:t>
            </a:r>
            <a:endParaRPr sz="2300"/>
          </a:p>
          <a:p>
            <a:pPr indent="-3492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Special Inverter setting which utilizes hybrid solar PV with no grid feedback</a:t>
            </a:r>
            <a:endParaRPr sz="1900"/>
          </a:p>
          <a:p>
            <a:pPr indent="0" lvl="0" marL="9144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7465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“Hands-on” </a:t>
            </a:r>
            <a:r>
              <a:rPr lang="en" sz="2300"/>
              <a:t>experience</a:t>
            </a:r>
            <a:r>
              <a:rPr lang="en" sz="2300"/>
              <a:t> </a:t>
            </a:r>
            <a:endParaRPr sz="1900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5"/>
          <p:cNvSpPr txBox="1"/>
          <p:nvPr/>
        </p:nvSpPr>
        <p:spPr>
          <a:xfrm>
            <a:off x="7157325" y="399495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Michael Horn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04/26/23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 Photos </a:t>
            </a:r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 b="18903" l="28883" r="21547" t="18230"/>
          <a:stretch/>
        </p:blipFill>
        <p:spPr>
          <a:xfrm>
            <a:off x="202150" y="1220763"/>
            <a:ext cx="2663125" cy="276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 rotWithShape="1">
          <a:blip r:embed="rId4">
            <a:alphaModFix/>
          </a:blip>
          <a:srcRect b="18561" l="23150" r="7827" t="29849"/>
          <a:stretch/>
        </p:blipFill>
        <p:spPr>
          <a:xfrm>
            <a:off x="3351204" y="1188350"/>
            <a:ext cx="2776147" cy="276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 rotWithShape="1">
          <a:blip r:embed="rId5">
            <a:alphaModFix/>
          </a:blip>
          <a:srcRect b="22245" l="27514" r="1148" t="0"/>
          <a:stretch/>
        </p:blipFill>
        <p:spPr>
          <a:xfrm rot="5400000">
            <a:off x="6365538" y="1494650"/>
            <a:ext cx="2714500" cy="221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/>
        </p:nvSpPr>
        <p:spPr>
          <a:xfrm>
            <a:off x="387866" y="4190550"/>
            <a:ext cx="229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1: Old Panel Array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6417338" y="4190500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3: New Array Voltage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3426141" y="4190550"/>
            <a:ext cx="229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2: New Panel Array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6464425" y="4450800"/>
            <a:ext cx="261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Michael Horn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 Photos </a:t>
            </a:r>
            <a:endParaRPr/>
          </a:p>
        </p:txBody>
      </p:sp>
      <p:sp>
        <p:nvSpPr>
          <p:cNvPr id="118" name="Google Shape;118;p17"/>
          <p:cNvSpPr txBox="1"/>
          <p:nvPr/>
        </p:nvSpPr>
        <p:spPr>
          <a:xfrm>
            <a:off x="-52550" y="4311375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4: Inverter System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7023" y="1170200"/>
            <a:ext cx="2150945" cy="286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418" y="1170200"/>
            <a:ext cx="2150945" cy="286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9125" y="1203912"/>
            <a:ext cx="3734026" cy="280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2447050" y="4311375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5: System Monitor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5850688" y="4311375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6: Battery Bank System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6475650" y="4506950"/>
            <a:ext cx="261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Michael Horn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>
            <p:ph type="title"/>
          </p:nvPr>
        </p:nvSpPr>
        <p:spPr>
          <a:xfrm>
            <a:off x="311700" y="2757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Model (CAD Package)</a:t>
            </a:r>
            <a:endParaRPr/>
          </a:p>
        </p:txBody>
      </p:sp>
      <p:pic>
        <p:nvPicPr>
          <p:cNvPr id="130" name="Google Shape;13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4097" y="1017797"/>
            <a:ext cx="6078751" cy="21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400" y="3160950"/>
            <a:ext cx="6078751" cy="172424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204325" y="1469400"/>
            <a:ext cx="2374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AutoDesk Revit Rendered Drawings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6301950" y="3295225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8: Rear Render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86125" y="2655400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7: Front Render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7398450" y="4192500"/>
            <a:ext cx="1514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Garrett Cornelius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Model Results</a:t>
            </a:r>
            <a:endParaRPr/>
          </a:p>
        </p:txBody>
      </p:sp>
      <p:pic>
        <p:nvPicPr>
          <p:cNvPr id="141" name="Google Shape;14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975" y="954435"/>
            <a:ext cx="4284400" cy="3901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1325" y="954425"/>
            <a:ext cx="2324100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/>
          <p:nvPr/>
        </p:nvSpPr>
        <p:spPr>
          <a:xfrm>
            <a:off x="1119475" y="4543975"/>
            <a:ext cx="312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9: Monthly MBTU Result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19"/>
          <p:cNvSpPr txBox="1"/>
          <p:nvPr/>
        </p:nvSpPr>
        <p:spPr>
          <a:xfrm>
            <a:off x="5030675" y="3469025"/>
            <a:ext cx="312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10: Cooling Load Pie Chart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7562225" y="4163175"/>
            <a:ext cx="1481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Garrett Cornelius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Model Results Cont. </a:t>
            </a:r>
            <a:endParaRPr/>
          </a:p>
        </p:txBody>
      </p:sp>
      <p:sp>
        <p:nvSpPr>
          <p:cNvPr id="151" name="Google Shape;151;p20"/>
          <p:cNvSpPr txBox="1"/>
          <p:nvPr>
            <p:ph idx="1" type="body"/>
          </p:nvPr>
        </p:nvSpPr>
        <p:spPr>
          <a:xfrm>
            <a:off x="311700" y="1229875"/>
            <a:ext cx="8520600" cy="57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Monthly</a:t>
            </a:r>
            <a:r>
              <a:rPr lang="en" sz="2000"/>
              <a:t> Energy Consumption: </a:t>
            </a:r>
            <a:r>
              <a:rPr b="1" lang="en" sz="2000"/>
              <a:t>1200 kWh - 1400 kWh</a:t>
            </a:r>
            <a:r>
              <a:rPr lang="en" sz="2000"/>
              <a:t> per month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Yearly </a:t>
            </a:r>
            <a:r>
              <a:rPr lang="en" sz="2000"/>
              <a:t>Energy Consumption: </a:t>
            </a:r>
            <a:r>
              <a:rPr b="1" lang="en" sz="2000"/>
              <a:t>15,500 kWh</a:t>
            </a:r>
            <a:r>
              <a:rPr lang="en" sz="2000"/>
              <a:t> per year 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Moving Forward: 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Adapt System Scale to meet expected needs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Continue to improve accuracy of model </a:t>
            </a:r>
            <a:endParaRPr sz="20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Analytical analysis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Material and design updates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0"/>
          <p:cNvSpPr txBox="1"/>
          <p:nvPr/>
        </p:nvSpPr>
        <p:spPr>
          <a:xfrm>
            <a:off x="7562225" y="4163175"/>
            <a:ext cx="1481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Garrett Cornelius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>
            <p:ph type="title"/>
          </p:nvPr>
        </p:nvSpPr>
        <p:spPr>
          <a:xfrm>
            <a:off x="311700" y="1880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Description </a:t>
            </a:r>
            <a:endParaRPr/>
          </a:p>
        </p:txBody>
      </p:sp>
      <p:sp>
        <p:nvSpPr>
          <p:cNvPr id="158" name="Google Shape;158;p21"/>
          <p:cNvSpPr txBox="1"/>
          <p:nvPr>
            <p:ph idx="1" type="body"/>
          </p:nvPr>
        </p:nvSpPr>
        <p:spPr>
          <a:xfrm>
            <a:off x="311700" y="691900"/>
            <a:ext cx="7260000" cy="42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1765"/>
              <a:t>Major Components </a:t>
            </a:r>
            <a:endParaRPr b="1" sz="1765"/>
          </a:p>
          <a:p>
            <a:pPr indent="-340677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765"/>
              <a:buChar char="●"/>
            </a:pPr>
            <a:r>
              <a:rPr b="1" lang="en" sz="1765"/>
              <a:t>Solar Panels </a:t>
            </a:r>
            <a:endParaRPr b="1" sz="1765"/>
          </a:p>
          <a:p>
            <a:pPr indent="-31718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5"/>
              <a:buChar char="○"/>
            </a:pPr>
            <a:r>
              <a:rPr lang="en" sz="1395"/>
              <a:t>Panels provide DC electricity to inverter</a:t>
            </a:r>
            <a:endParaRPr sz="1395"/>
          </a:p>
          <a:p>
            <a:pPr indent="-34067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5"/>
              <a:buChar char="●"/>
            </a:pPr>
            <a:r>
              <a:rPr b="1" lang="en" sz="1765"/>
              <a:t>Grid Source </a:t>
            </a:r>
            <a:endParaRPr b="1" sz="1765"/>
          </a:p>
          <a:p>
            <a:pPr indent="-31718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5"/>
              <a:buChar char="○"/>
            </a:pPr>
            <a:r>
              <a:rPr lang="en" sz="1395"/>
              <a:t>Grid </a:t>
            </a:r>
            <a:r>
              <a:rPr lang="en" sz="1395"/>
              <a:t>energy</a:t>
            </a:r>
            <a:r>
              <a:rPr lang="en" sz="1395"/>
              <a:t> is sent to main panel, which is </a:t>
            </a:r>
            <a:r>
              <a:rPr lang="en" sz="1395"/>
              <a:t>connected to the </a:t>
            </a:r>
            <a:r>
              <a:rPr lang="en" sz="1395"/>
              <a:t>inverter</a:t>
            </a:r>
            <a:endParaRPr sz="1395"/>
          </a:p>
          <a:p>
            <a:pPr indent="-34067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5"/>
              <a:buChar char="●"/>
            </a:pPr>
            <a:r>
              <a:rPr b="1" lang="en" sz="1765"/>
              <a:t>Batteries </a:t>
            </a:r>
            <a:endParaRPr b="1" sz="1765"/>
          </a:p>
          <a:p>
            <a:pPr indent="-31718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5"/>
              <a:buChar char="○"/>
            </a:pPr>
            <a:r>
              <a:rPr lang="en" sz="1395"/>
              <a:t>Batteries store electrical energy</a:t>
            </a:r>
            <a:endParaRPr sz="1395"/>
          </a:p>
          <a:p>
            <a:pPr indent="-31718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5"/>
              <a:buChar char="○"/>
            </a:pPr>
            <a:r>
              <a:rPr lang="en" sz="1395"/>
              <a:t>Connected to inverter</a:t>
            </a:r>
            <a:endParaRPr sz="1395"/>
          </a:p>
          <a:p>
            <a:pPr indent="-31718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5"/>
              <a:buChar char="○"/>
            </a:pPr>
            <a:r>
              <a:rPr lang="en" sz="1395"/>
              <a:t>Can be charged by grid or solar power</a:t>
            </a:r>
            <a:endParaRPr sz="1395"/>
          </a:p>
          <a:p>
            <a:pPr indent="-34067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5"/>
              <a:buChar char="●"/>
            </a:pPr>
            <a:r>
              <a:rPr b="1" lang="en" sz="1765"/>
              <a:t>Inverter </a:t>
            </a:r>
            <a:endParaRPr b="1" sz="1765"/>
          </a:p>
          <a:p>
            <a:pPr indent="-31718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5"/>
              <a:buChar char="○"/>
            </a:pPr>
            <a:r>
              <a:rPr lang="en" sz="1395"/>
              <a:t>Heart of the system: Inverter controls all electrical inputs and outputs</a:t>
            </a:r>
            <a:endParaRPr sz="1395"/>
          </a:p>
          <a:p>
            <a:pPr indent="-31718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5"/>
              <a:buChar char="○"/>
            </a:pPr>
            <a:r>
              <a:rPr lang="en" sz="1395"/>
              <a:t>Utilizes ‘GridZero’ function: energy will be sent from corresponding sources to optimize the system at all times</a:t>
            </a:r>
            <a:endParaRPr sz="1395"/>
          </a:p>
          <a:p>
            <a:pPr indent="-34067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5"/>
              <a:buChar char="●"/>
            </a:pPr>
            <a:r>
              <a:rPr b="1" lang="en" sz="1765"/>
              <a:t>Complementary</a:t>
            </a:r>
            <a:r>
              <a:rPr b="1" lang="en" sz="1765"/>
              <a:t> Components</a:t>
            </a:r>
            <a:endParaRPr b="1" sz="1765"/>
          </a:p>
          <a:p>
            <a:pPr indent="-31718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5"/>
              <a:buChar char="○"/>
            </a:pPr>
            <a:r>
              <a:rPr b="1" lang="en" sz="1395"/>
              <a:t>Charge Controller </a:t>
            </a:r>
            <a:r>
              <a:rPr lang="en" sz="1395"/>
              <a:t>- Electromechanical device </a:t>
            </a:r>
            <a:r>
              <a:rPr lang="en" sz="1395"/>
              <a:t>which</a:t>
            </a:r>
            <a:r>
              <a:rPr lang="en" sz="1395"/>
              <a:t> optimizes battery charging; seeks out max charge from PV system to charge batteries</a:t>
            </a:r>
            <a:endParaRPr sz="1395"/>
          </a:p>
          <a:p>
            <a:pPr indent="-31718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95"/>
              <a:buChar char="○"/>
            </a:pPr>
            <a:r>
              <a:rPr b="1" lang="en" sz="1395"/>
              <a:t>Inverter Interface</a:t>
            </a:r>
            <a:r>
              <a:rPr lang="en" sz="1395"/>
              <a:t> - Allows user to interact with inverter </a:t>
            </a:r>
            <a:endParaRPr sz="1395"/>
          </a:p>
        </p:txBody>
      </p:sp>
      <p:sp>
        <p:nvSpPr>
          <p:cNvPr id="159" name="Google Shape;159;p21"/>
          <p:cNvSpPr txBox="1"/>
          <p:nvPr/>
        </p:nvSpPr>
        <p:spPr>
          <a:xfrm>
            <a:off x="7193250" y="4080200"/>
            <a:ext cx="261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Michael Horn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04/26/23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Renewable Energy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